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0" r:id="rId5"/>
    <p:sldId id="259" r:id="rId6"/>
    <p:sldId id="262" r:id="rId7"/>
    <p:sldId id="261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243"/>
    <p:restoredTop sz="94703"/>
  </p:normalViewPr>
  <p:slideViewPr>
    <p:cSldViewPr snapToGrid="0" snapToObjects="1">
      <p:cViewPr varScale="1">
        <p:scale>
          <a:sx n="104" d="100"/>
          <a:sy n="104" d="100"/>
        </p:scale>
        <p:origin x="232" y="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31932-116C-2F48-B7BA-01AE2CCCB2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21CC7D-3AA1-AE42-B2EE-072995CFF0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709068-655D-2D41-A30F-3E1155845A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CE4FF6-0AFB-2741-8DE4-342DB30781A4}" type="datetimeFigureOut">
              <a:rPr lang="en-DE" smtClean="0"/>
              <a:t>18.02.21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623A05-591B-B44A-80FA-53C5BCD404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0A5CC0-1290-BA4A-B4D5-853D20551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FBAD5C-FDD0-7647-AA78-A3247665B214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3658398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461E3A-86E0-8243-AECD-FD9BC51FD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90A25A-7675-D646-91FD-F27F7981EE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E1D0D2-19C1-FC46-9F73-AE68DA8A88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CE4FF6-0AFB-2741-8DE4-342DB30781A4}" type="datetimeFigureOut">
              <a:rPr lang="en-DE" smtClean="0"/>
              <a:t>18.02.21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EA0DB5-ACD9-9447-A89D-40C065BA75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8619BF-94F5-7C42-97B3-3EEF81B5C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FBAD5C-FDD0-7647-AA78-A3247665B214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6975402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5BED827-15B0-9842-8436-93A546D9C5C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D2E7635-12D2-CC48-9BB4-23E897C83B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377788-931D-EB4B-8475-96C2EB9B72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CE4FF6-0AFB-2741-8DE4-342DB30781A4}" type="datetimeFigureOut">
              <a:rPr lang="en-DE" smtClean="0"/>
              <a:t>18.02.21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7192AC-0163-AA4B-8A31-66E530B32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D32D8E-0431-8247-9FAE-3217B68D09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FBAD5C-FDD0-7647-AA78-A3247665B214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7921774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EC084-AEFF-164D-AA06-6092E6BEB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6F207B-C3DA-5B42-9C9D-64E6B5C985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BE0EF9-E7C6-BE42-BFE9-17876D8C15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CE4FF6-0AFB-2741-8DE4-342DB30781A4}" type="datetimeFigureOut">
              <a:rPr lang="en-DE" smtClean="0"/>
              <a:t>18.02.21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427998-0691-2841-86E7-A9902620D8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0074AB-DC8D-1745-88B6-01CD03F63C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FBAD5C-FDD0-7647-AA78-A3247665B214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9404896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BEDD51-2DE4-3A44-B792-51FB197BD0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8582B6-EADA-B148-ACAB-FABD70D018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60EE68-FCDB-794A-A59B-091F5EC797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CE4FF6-0AFB-2741-8DE4-342DB30781A4}" type="datetimeFigureOut">
              <a:rPr lang="en-DE" smtClean="0"/>
              <a:t>18.02.21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91EB68-A96C-D949-A037-75801A8725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3BF6FC-2F19-9940-A93A-D4B657E106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FBAD5C-FDD0-7647-AA78-A3247665B214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625930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0CE54-EAEB-5349-80BF-2E339CE6F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C8E91D-87D7-6943-B26A-AB89EA005F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13AE01-D31B-144A-A72E-206E520A55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762633-AE3F-184C-8CB8-221FFCDF0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CE4FF6-0AFB-2741-8DE4-342DB30781A4}" type="datetimeFigureOut">
              <a:rPr lang="en-DE" smtClean="0"/>
              <a:t>18.02.21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F78F84-404C-3E45-9150-119450D9E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6DEF36-D2F0-1443-A1CD-5206263B0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FBAD5C-FDD0-7647-AA78-A3247665B214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1692081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1C631-A4FC-E449-8ACB-5D98F3C54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B1B65A-4D42-7C49-9323-46A3830628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E665C5-793C-8D44-95B3-834DD03DE0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A628532-0ABD-4942-8345-B66B37038AB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1054F17-B393-BC46-B180-5EE54B8B805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BF6B264-BFB9-9E43-AE3E-68960A63BC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CE4FF6-0AFB-2741-8DE4-342DB30781A4}" type="datetimeFigureOut">
              <a:rPr lang="en-DE" smtClean="0"/>
              <a:t>18.02.21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F8ECA48-1E24-0241-85D9-9ADB328AD1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122E99-A9BB-0047-9E8F-619A2BCEF7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FBAD5C-FDD0-7647-AA78-A3247665B214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925029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1D7635-ED15-9C40-9B31-31BA1088BD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EF826C-5E71-9348-A9AB-0ACCE5DF9D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CE4FF6-0AFB-2741-8DE4-342DB30781A4}" type="datetimeFigureOut">
              <a:rPr lang="en-DE" smtClean="0"/>
              <a:t>18.02.21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EE4F86-E43A-0746-8F0A-D16890EDC3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BBFA2C-85B6-4A4C-BF37-85DDF47928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FBAD5C-FDD0-7647-AA78-A3247665B214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1443413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FC94E7B-4E25-E84E-9E65-83A28DA384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CE4FF6-0AFB-2741-8DE4-342DB30781A4}" type="datetimeFigureOut">
              <a:rPr lang="en-DE" smtClean="0"/>
              <a:t>18.02.21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A8884DD-F48D-3344-BACA-28D6F37E99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72C285-7E04-BB41-BAB6-2DBC9AD10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FBAD5C-FDD0-7647-AA78-A3247665B214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6812206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495C8D-6F5B-A444-97F5-86870A3CFB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77B378-9748-204C-B836-F82A4F0C45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4720C9-C117-BE47-BF42-90D7C0A28C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11AA62-27E0-0D40-AD20-C15179FAE0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CE4FF6-0AFB-2741-8DE4-342DB30781A4}" type="datetimeFigureOut">
              <a:rPr lang="en-DE" smtClean="0"/>
              <a:t>18.02.21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79E2DE-B652-1F41-83EC-A2A3209B7D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960726-25EB-4146-A92E-8CA6F0E418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FBAD5C-FDD0-7647-AA78-A3247665B214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6096404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998A9-4FEC-4149-97E2-E76A8306B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A3DB0EE-1CDD-6345-BBA4-F2B12CAECDA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5025F7-AF87-8E46-88D4-A4A549B5AA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E2EA39-8551-504C-B1B5-FA9763A262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CE4FF6-0AFB-2741-8DE4-342DB30781A4}" type="datetimeFigureOut">
              <a:rPr lang="en-DE" smtClean="0"/>
              <a:t>18.02.21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FA49C6-893A-2046-BD83-6F7453AC88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0D7988-2896-0645-AD9A-D82A19CE1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FBAD5C-FDD0-7647-AA78-A3247665B214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0203311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2EDE21A-C15C-2C48-A1ED-FEC9AB87C6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33CC27-95FF-FA45-854D-A3C0015329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A3071F-6ED8-0C46-8E03-2C0A1A6154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CE4FF6-0AFB-2741-8DE4-342DB30781A4}" type="datetimeFigureOut">
              <a:rPr lang="en-DE" smtClean="0"/>
              <a:t>18.02.21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E9E8DB-91FC-8144-9C98-0893C770C9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5420DF-9858-3644-8FF6-8DF0AD2558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FBAD5C-FDD0-7647-AA78-A3247665B214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3711016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026" name="Picture 2" descr="grayscale photo of people holding assorted music instruments">
            <a:extLst>
              <a:ext uri="{FF2B5EF4-FFF2-40B4-BE49-F238E27FC236}">
                <a16:creationId xmlns:a16="http://schemas.microsoft.com/office/drawing/2014/main" id="{6E30BED2-6768-A24E-870B-41485CB52D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46"/>
          <a:stretch/>
        </p:blipFill>
        <p:spPr bwMode="auto">
          <a:xfrm>
            <a:off x="20" y="1282"/>
            <a:ext cx="12191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DD78511-BA0D-BF4D-A4D1-D1658070AED7}"/>
              </a:ext>
            </a:extLst>
          </p:cNvPr>
          <p:cNvSpPr txBox="1"/>
          <p:nvPr/>
        </p:nvSpPr>
        <p:spPr>
          <a:xfrm>
            <a:off x="2845180" y="1937595"/>
            <a:ext cx="1021903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6000" b="1" dirty="0">
                <a:solidFill>
                  <a:schemeClr val="bg1"/>
                </a:solidFill>
                <a:latin typeface="Avenir Heavy" panose="02000503020000020003" pitchFamily="2" charset="0"/>
              </a:rPr>
              <a:t>HIT THE CHARTS</a:t>
            </a:r>
          </a:p>
        </p:txBody>
      </p:sp>
    </p:spTree>
    <p:extLst>
      <p:ext uri="{BB962C8B-B14F-4D97-AF65-F5344CB8AC3E}">
        <p14:creationId xmlns:p14="http://schemas.microsoft.com/office/powerpoint/2010/main" val="40296478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4BB57A3-911B-6D4B-B3BB-FBEE1A2B2A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31" r="25534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pic>
        <p:nvPicPr>
          <p:cNvPr id="13" name="Picture 12" descr="Chart, treemap chart&#10;&#10;Description automatically generated">
            <a:extLst>
              <a:ext uri="{FF2B5EF4-FFF2-40B4-BE49-F238E27FC236}">
                <a16:creationId xmlns:a16="http://schemas.microsoft.com/office/drawing/2014/main" id="{3F55AE33-A328-F04C-8C61-D6DDC73990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9117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77BD8889-B59B-0546-B3AE-B1F6C564EA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78280"/>
            <a:ext cx="12192000" cy="390144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E164818-D256-9A4E-93C7-58F50BD635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31" r="25534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pic>
        <p:nvPicPr>
          <p:cNvPr id="6" name="Picture 5" descr="Chart&#10;&#10;Description automatically generated with low confidence">
            <a:extLst>
              <a:ext uri="{FF2B5EF4-FFF2-40B4-BE49-F238E27FC236}">
                <a16:creationId xmlns:a16="http://schemas.microsoft.com/office/drawing/2014/main" id="{2B95A25C-3584-564C-8C8D-E0CFB398EF9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399" r="7162"/>
          <a:stretch/>
        </p:blipFill>
        <p:spPr>
          <a:xfrm>
            <a:off x="184341" y="1289017"/>
            <a:ext cx="11823317" cy="44282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83CF9FF-A6CA-0848-8F43-3CCDC435F9A8}"/>
              </a:ext>
            </a:extLst>
          </p:cNvPr>
          <p:cNvSpPr txBox="1"/>
          <p:nvPr/>
        </p:nvSpPr>
        <p:spPr>
          <a:xfrm>
            <a:off x="373828" y="232363"/>
            <a:ext cx="1021903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6000" b="1" dirty="0">
                <a:solidFill>
                  <a:schemeClr val="bg1"/>
                </a:solidFill>
                <a:latin typeface="Avenir Heavy" panose="02000503020000020003" pitchFamily="2" charset="0"/>
              </a:rPr>
              <a:t>FEATURE IMPORTANCE</a:t>
            </a:r>
          </a:p>
        </p:txBody>
      </p:sp>
    </p:spTree>
    <p:extLst>
      <p:ext uri="{BB962C8B-B14F-4D97-AF65-F5344CB8AC3E}">
        <p14:creationId xmlns:p14="http://schemas.microsoft.com/office/powerpoint/2010/main" val="9183506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grayscale photo of people holding assorted music instruments">
            <a:extLst>
              <a:ext uri="{FF2B5EF4-FFF2-40B4-BE49-F238E27FC236}">
                <a16:creationId xmlns:a16="http://schemas.microsoft.com/office/drawing/2014/main" id="{6E30BED2-6768-A24E-870B-41485CB52D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46"/>
          <a:stretch/>
        </p:blipFill>
        <p:spPr bwMode="auto">
          <a:xfrm>
            <a:off x="-12337" y="1282"/>
            <a:ext cx="12191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64ACE2E-EAFF-FF4D-8B11-534B1A1C0E4A}"/>
              </a:ext>
            </a:extLst>
          </p:cNvPr>
          <p:cNvSpPr txBox="1"/>
          <p:nvPr/>
        </p:nvSpPr>
        <p:spPr>
          <a:xfrm>
            <a:off x="373828" y="232363"/>
            <a:ext cx="1021903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6000" b="1" dirty="0">
                <a:solidFill>
                  <a:schemeClr val="bg1"/>
                </a:solidFill>
                <a:latin typeface="Avenir Heavy" panose="02000503020000020003" pitchFamily="2" charset="0"/>
              </a:rPr>
              <a:t>MOTIVATION</a:t>
            </a:r>
          </a:p>
        </p:txBody>
      </p:sp>
    </p:spTree>
    <p:extLst>
      <p:ext uri="{BB962C8B-B14F-4D97-AF65-F5344CB8AC3E}">
        <p14:creationId xmlns:p14="http://schemas.microsoft.com/office/powerpoint/2010/main" val="28826648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442E42-F859-604D-9FDB-23F175BA39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31" r="25534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3E5536C-6BAF-6C42-8726-AA2CCCC10799}"/>
              </a:ext>
            </a:extLst>
          </p:cNvPr>
          <p:cNvSpPr txBox="1"/>
          <p:nvPr/>
        </p:nvSpPr>
        <p:spPr>
          <a:xfrm>
            <a:off x="8366611" y="3146963"/>
            <a:ext cx="18905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3200" dirty="0">
                <a:solidFill>
                  <a:schemeClr val="bg1"/>
                </a:solidFill>
                <a:latin typeface="Avenir Book" panose="02000503020000020003" pitchFamily="2" charset="0"/>
              </a:rPr>
              <a:t>LABEL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477F98-98AD-0A43-875A-51938DF44100}"/>
              </a:ext>
            </a:extLst>
          </p:cNvPr>
          <p:cNvSpPr txBox="1"/>
          <p:nvPr/>
        </p:nvSpPr>
        <p:spPr>
          <a:xfrm>
            <a:off x="5046209" y="290672"/>
            <a:ext cx="18905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3200" dirty="0">
                <a:solidFill>
                  <a:schemeClr val="bg1"/>
                </a:solidFill>
                <a:latin typeface="Avenir Book" panose="02000503020000020003" pitchFamily="2" charset="0"/>
              </a:rPr>
              <a:t>ARTIST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A92F306-4D3C-9246-A87D-E590721ED738}"/>
              </a:ext>
            </a:extLst>
          </p:cNvPr>
          <p:cNvSpPr/>
          <p:nvPr/>
        </p:nvSpPr>
        <p:spPr>
          <a:xfrm rot="2751598">
            <a:off x="4189083" y="1742596"/>
            <a:ext cx="3351219" cy="3276731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8513236-7883-0944-A895-DA8D7E9F6251}"/>
              </a:ext>
            </a:extLst>
          </p:cNvPr>
          <p:cNvSpPr txBox="1"/>
          <p:nvPr/>
        </p:nvSpPr>
        <p:spPr>
          <a:xfrm>
            <a:off x="1551812" y="3088573"/>
            <a:ext cx="18905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3200" dirty="0">
                <a:solidFill>
                  <a:schemeClr val="bg1"/>
                </a:solidFill>
                <a:latin typeface="Avenir Book" panose="02000503020000020003" pitchFamily="2" charset="0"/>
              </a:rPr>
              <a:t>MGMT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DA6FAD4-0E77-3748-98B1-DBD3006DAB72}"/>
              </a:ext>
            </a:extLst>
          </p:cNvPr>
          <p:cNvSpPr txBox="1"/>
          <p:nvPr/>
        </p:nvSpPr>
        <p:spPr>
          <a:xfrm>
            <a:off x="4185890" y="5886476"/>
            <a:ext cx="34382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3200" dirty="0">
                <a:solidFill>
                  <a:schemeClr val="bg1"/>
                </a:solidFill>
                <a:latin typeface="Avenir Book" panose="02000503020000020003" pitchFamily="2" charset="0"/>
              </a:rPr>
              <a:t>PR / PUBLICIST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E13A266-F29F-E74D-8ACC-68806B9F798A}"/>
              </a:ext>
            </a:extLst>
          </p:cNvPr>
          <p:cNvSpPr txBox="1"/>
          <p:nvPr/>
        </p:nvSpPr>
        <p:spPr>
          <a:xfrm>
            <a:off x="4833440" y="2362133"/>
            <a:ext cx="189058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3200" dirty="0">
                <a:solidFill>
                  <a:schemeClr val="bg1"/>
                </a:solidFill>
                <a:latin typeface="Avenir Book" panose="02000503020000020003" pitchFamily="2" charset="0"/>
              </a:rPr>
              <a:t>WHATS THE SINGLE?</a:t>
            </a:r>
          </a:p>
        </p:txBody>
      </p:sp>
    </p:spTree>
    <p:extLst>
      <p:ext uri="{BB962C8B-B14F-4D97-AF65-F5344CB8AC3E}">
        <p14:creationId xmlns:p14="http://schemas.microsoft.com/office/powerpoint/2010/main" val="1063727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73D5925-391A-9147-A59D-4E7B1FE631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31" r="25534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BE8B3C5-9549-6E49-AE59-B65E6640DE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1250" y="795173"/>
            <a:ext cx="8165949" cy="53708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2C62A46-960D-E242-831A-68DD2A7A985D}"/>
              </a:ext>
            </a:extLst>
          </p:cNvPr>
          <p:cNvSpPr txBox="1"/>
          <p:nvPr/>
        </p:nvSpPr>
        <p:spPr>
          <a:xfrm>
            <a:off x="217282" y="795173"/>
            <a:ext cx="3403248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3200" dirty="0">
                <a:solidFill>
                  <a:schemeClr val="bg1"/>
                </a:solidFill>
                <a:latin typeface="Avenir Book" panose="02000503020000020003" pitchFamily="2" charset="0"/>
              </a:rPr>
              <a:t>33 COUNTRIES</a:t>
            </a:r>
          </a:p>
          <a:p>
            <a:endParaRPr lang="en-DE" sz="3200" dirty="0">
              <a:solidFill>
                <a:schemeClr val="bg1"/>
              </a:solidFill>
              <a:latin typeface="Avenir Book" panose="02000503020000020003" pitchFamily="2" charset="0"/>
            </a:endParaRPr>
          </a:p>
          <a:p>
            <a:r>
              <a:rPr lang="en-DE" sz="3200" dirty="0">
                <a:solidFill>
                  <a:schemeClr val="bg1"/>
                </a:solidFill>
                <a:latin typeface="Avenir Book" panose="02000503020000020003" pitchFamily="2" charset="0"/>
              </a:rPr>
              <a:t>01/01/2018 -</a:t>
            </a:r>
          </a:p>
          <a:p>
            <a:r>
              <a:rPr lang="en-DE" sz="3200" dirty="0">
                <a:solidFill>
                  <a:schemeClr val="bg1"/>
                </a:solidFill>
                <a:latin typeface="Avenir Book" panose="02000503020000020003" pitchFamily="2" charset="0"/>
              </a:rPr>
              <a:t>31/01/2021</a:t>
            </a:r>
          </a:p>
          <a:p>
            <a:endParaRPr lang="en-DE" sz="3200" dirty="0">
              <a:solidFill>
                <a:schemeClr val="bg1"/>
              </a:solidFill>
              <a:latin typeface="Avenir Book" panose="02000503020000020003" pitchFamily="2" charset="0"/>
            </a:endParaRPr>
          </a:p>
          <a:p>
            <a:r>
              <a:rPr lang="en-DE" sz="3200" dirty="0">
                <a:solidFill>
                  <a:schemeClr val="bg1"/>
                </a:solidFill>
                <a:latin typeface="Avenir Book" panose="02000503020000020003" pitchFamily="2" charset="0"/>
              </a:rPr>
              <a:t>TOP 50</a:t>
            </a:r>
          </a:p>
          <a:p>
            <a:endParaRPr lang="en-DE" sz="3200" dirty="0">
              <a:solidFill>
                <a:schemeClr val="bg1"/>
              </a:solidFill>
              <a:latin typeface="Avenir Book" panose="02000503020000020003" pitchFamily="2" charset="0"/>
            </a:endParaRPr>
          </a:p>
          <a:p>
            <a:r>
              <a:rPr lang="en-DE" sz="3200" dirty="0">
                <a:solidFill>
                  <a:schemeClr val="bg1"/>
                </a:solidFill>
                <a:latin typeface="Avenir Book" panose="02000503020000020003" pitchFamily="2" charset="0"/>
              </a:rPr>
              <a:t>EVERY 90 DAYS</a:t>
            </a:r>
          </a:p>
          <a:p>
            <a:endParaRPr lang="en-DE" sz="3200" dirty="0">
              <a:solidFill>
                <a:schemeClr val="bg1"/>
              </a:solidFill>
              <a:latin typeface="Avenir Book" panose="02000503020000020003" pitchFamily="2" charset="0"/>
            </a:endParaRPr>
          </a:p>
          <a:p>
            <a:r>
              <a:rPr lang="en-DE" sz="3200" dirty="0">
                <a:solidFill>
                  <a:schemeClr val="bg1"/>
                </a:solidFill>
                <a:latin typeface="Avenir Book" panose="02000503020000020003" pitchFamily="2" charset="0"/>
              </a:rPr>
              <a:t>9.000 </a:t>
            </a:r>
          </a:p>
          <a:p>
            <a:r>
              <a:rPr lang="en-DE" sz="3200" dirty="0">
                <a:solidFill>
                  <a:schemeClr val="bg1"/>
                </a:solidFill>
                <a:latin typeface="Avenir Book" panose="02000503020000020003" pitchFamily="2" charset="0"/>
              </a:rPr>
              <a:t>UNIQUE SONGS</a:t>
            </a:r>
          </a:p>
        </p:txBody>
      </p:sp>
    </p:spTree>
    <p:extLst>
      <p:ext uri="{BB962C8B-B14F-4D97-AF65-F5344CB8AC3E}">
        <p14:creationId xmlns:p14="http://schemas.microsoft.com/office/powerpoint/2010/main" val="1800143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grayscale photo of people holding assorted music instruments">
            <a:extLst>
              <a:ext uri="{FF2B5EF4-FFF2-40B4-BE49-F238E27FC236}">
                <a16:creationId xmlns:a16="http://schemas.microsoft.com/office/drawing/2014/main" id="{4D48A511-0D44-9348-82D0-AEF11E086A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46"/>
          <a:stretch/>
        </p:blipFill>
        <p:spPr bwMode="auto">
          <a:xfrm>
            <a:off x="-12337" y="1282"/>
            <a:ext cx="12191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D389849-B7F7-F642-9416-8E2ABCF2A84B}"/>
              </a:ext>
            </a:extLst>
          </p:cNvPr>
          <p:cNvSpPr txBox="1"/>
          <p:nvPr/>
        </p:nvSpPr>
        <p:spPr>
          <a:xfrm>
            <a:off x="3883148" y="1949952"/>
            <a:ext cx="1021903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6000" b="1" dirty="0">
                <a:solidFill>
                  <a:schemeClr val="bg1"/>
                </a:solidFill>
                <a:latin typeface="Avenir Heavy" panose="02000503020000020003" pitchFamily="2" charset="0"/>
              </a:rPr>
              <a:t>ANALYSIS</a:t>
            </a:r>
          </a:p>
        </p:txBody>
      </p:sp>
    </p:spTree>
    <p:extLst>
      <p:ext uri="{BB962C8B-B14F-4D97-AF65-F5344CB8AC3E}">
        <p14:creationId xmlns:p14="http://schemas.microsoft.com/office/powerpoint/2010/main" val="17014100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3DED59C-04B1-764B-A173-19729F4A2D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31" r="25534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3782273-D99F-F44F-8492-8B7741CF6F00}"/>
              </a:ext>
            </a:extLst>
          </p:cNvPr>
          <p:cNvSpPr/>
          <p:nvPr/>
        </p:nvSpPr>
        <p:spPr>
          <a:xfrm>
            <a:off x="980294" y="747012"/>
            <a:ext cx="5774744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3200" b="1" dirty="0">
                <a:solidFill>
                  <a:schemeClr val="bg1"/>
                </a:solidFill>
                <a:latin typeface="Avenir Heavy" panose="02000503020000020003" pitchFamily="2" charset="0"/>
              </a:rPr>
              <a:t>Danceability</a:t>
            </a:r>
          </a:p>
          <a:p>
            <a:pPr>
              <a:buFont typeface="Arial" panose="020B0604020202020204" pitchFamily="34" charset="0"/>
              <a:buChar char="•"/>
            </a:pPr>
            <a:endParaRPr lang="en-GB" sz="3200" b="1" dirty="0">
              <a:solidFill>
                <a:schemeClr val="bg1"/>
              </a:solidFill>
              <a:latin typeface="Avenir Heavy" panose="02000503020000020003" pitchFamily="2" charset="0"/>
            </a:endParaRPr>
          </a:p>
          <a:p>
            <a:r>
              <a:rPr lang="en-GB" sz="3200" b="1" dirty="0" err="1">
                <a:solidFill>
                  <a:schemeClr val="bg1"/>
                </a:solidFill>
                <a:latin typeface="Avenir Heavy" panose="02000503020000020003" pitchFamily="2" charset="0"/>
              </a:rPr>
              <a:t>Acousticness</a:t>
            </a:r>
            <a:endParaRPr lang="en-GB" sz="3200" b="1" dirty="0">
              <a:solidFill>
                <a:schemeClr val="bg1"/>
              </a:solidFill>
              <a:latin typeface="Avenir Heavy" panose="02000503020000020003" pitchFamily="2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GB" sz="3200" b="1" dirty="0">
              <a:solidFill>
                <a:schemeClr val="bg1"/>
              </a:solidFill>
              <a:latin typeface="Avenir Heavy" panose="02000503020000020003" pitchFamily="2" charset="0"/>
            </a:endParaRPr>
          </a:p>
          <a:p>
            <a:r>
              <a:rPr lang="en-GB" sz="3200" b="1" dirty="0">
                <a:solidFill>
                  <a:schemeClr val="bg1"/>
                </a:solidFill>
                <a:latin typeface="Avenir Heavy" panose="02000503020000020003" pitchFamily="2" charset="0"/>
              </a:rPr>
              <a:t>Energy</a:t>
            </a:r>
          </a:p>
          <a:p>
            <a:pPr>
              <a:buFont typeface="Arial" panose="020B0604020202020204" pitchFamily="34" charset="0"/>
              <a:buChar char="•"/>
            </a:pPr>
            <a:endParaRPr lang="en-GB" sz="3200" b="1" dirty="0">
              <a:solidFill>
                <a:schemeClr val="bg1"/>
              </a:solidFill>
              <a:latin typeface="Avenir Heavy" panose="02000503020000020003" pitchFamily="2" charset="0"/>
            </a:endParaRPr>
          </a:p>
          <a:p>
            <a:r>
              <a:rPr lang="en-GB" sz="3200" b="1" dirty="0" err="1">
                <a:solidFill>
                  <a:schemeClr val="bg1"/>
                </a:solidFill>
                <a:latin typeface="Avenir Heavy" panose="02000503020000020003" pitchFamily="2" charset="0"/>
              </a:rPr>
              <a:t>Instrumentalness</a:t>
            </a:r>
            <a:endParaRPr lang="en-GB" sz="3200" b="1" dirty="0">
              <a:solidFill>
                <a:schemeClr val="bg1"/>
              </a:solidFill>
              <a:latin typeface="Avenir Heavy" panose="02000503020000020003" pitchFamily="2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GB" sz="3200" b="1" dirty="0">
              <a:solidFill>
                <a:schemeClr val="bg1"/>
              </a:solidFill>
              <a:latin typeface="Avenir Heavy" panose="02000503020000020003" pitchFamily="2" charset="0"/>
            </a:endParaRPr>
          </a:p>
          <a:p>
            <a:r>
              <a:rPr lang="en-GB" sz="3200" b="1" dirty="0">
                <a:solidFill>
                  <a:schemeClr val="bg1"/>
                </a:solidFill>
                <a:latin typeface="Avenir Heavy" panose="02000503020000020003" pitchFamily="2" charset="0"/>
              </a:rPr>
              <a:t>Loudness in decibels (dB)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  <a:latin typeface="Avenir Light" panose="020B0402020203020204" pitchFamily="34" charset="7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45AFF7-0BD0-FB4C-9CF5-E9FC28EB8C51}"/>
              </a:ext>
            </a:extLst>
          </p:cNvPr>
          <p:cNvSpPr txBox="1"/>
          <p:nvPr/>
        </p:nvSpPr>
        <p:spPr>
          <a:xfrm>
            <a:off x="6450208" y="593124"/>
            <a:ext cx="5226908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 err="1">
                <a:solidFill>
                  <a:schemeClr val="bg1"/>
                </a:solidFill>
                <a:latin typeface="Avenir Heavy" panose="02000503020000020003" pitchFamily="2" charset="0"/>
              </a:rPr>
              <a:t>Speechiness</a:t>
            </a:r>
            <a:r>
              <a:rPr lang="en-GB" sz="3200" b="1" dirty="0">
                <a:solidFill>
                  <a:schemeClr val="bg1"/>
                </a:solidFill>
                <a:latin typeface="Avenir Heavy" panose="02000503020000020003" pitchFamily="2" charset="0"/>
              </a:rPr>
              <a:t>: </a:t>
            </a:r>
          </a:p>
          <a:p>
            <a:r>
              <a:rPr lang="en-GB" sz="3200" b="1" dirty="0">
                <a:solidFill>
                  <a:schemeClr val="bg1"/>
                </a:solidFill>
                <a:latin typeface="Avenir Light" panose="020B0402020203020204" pitchFamily="34" charset="77"/>
              </a:rPr>
              <a:t>presence of spoken words</a:t>
            </a:r>
          </a:p>
          <a:p>
            <a:pPr>
              <a:buFont typeface="Arial" panose="020B0604020202020204" pitchFamily="34" charset="0"/>
              <a:buChar char="•"/>
            </a:pPr>
            <a:endParaRPr lang="en-GB" sz="3200" b="1" dirty="0">
              <a:solidFill>
                <a:schemeClr val="bg1"/>
              </a:solidFill>
              <a:latin typeface="Avenir Heavy" panose="02000503020000020003" pitchFamily="2" charset="0"/>
            </a:endParaRPr>
          </a:p>
          <a:p>
            <a:r>
              <a:rPr lang="en-GB" sz="3200" b="1" dirty="0">
                <a:solidFill>
                  <a:schemeClr val="bg1"/>
                </a:solidFill>
                <a:latin typeface="Avenir Heavy" panose="02000503020000020003" pitchFamily="2" charset="0"/>
              </a:rPr>
              <a:t>Tempo: (BPM). </a:t>
            </a:r>
          </a:p>
          <a:p>
            <a:pPr>
              <a:buFont typeface="Arial" panose="020B0604020202020204" pitchFamily="34" charset="0"/>
              <a:buChar char="•"/>
            </a:pPr>
            <a:endParaRPr lang="en-GB" sz="3200" b="1" dirty="0">
              <a:solidFill>
                <a:schemeClr val="bg1"/>
              </a:solidFill>
              <a:latin typeface="Avenir Heavy" panose="02000503020000020003" pitchFamily="2" charset="0"/>
            </a:endParaRPr>
          </a:p>
          <a:p>
            <a:r>
              <a:rPr lang="en-GB" sz="3200" b="1" dirty="0">
                <a:solidFill>
                  <a:schemeClr val="bg1"/>
                </a:solidFill>
                <a:latin typeface="Avenir Heavy" panose="02000503020000020003" pitchFamily="2" charset="0"/>
              </a:rPr>
              <a:t>Valence: positiveness </a:t>
            </a:r>
          </a:p>
          <a:p>
            <a:pPr>
              <a:buFont typeface="Arial" panose="020B0604020202020204" pitchFamily="34" charset="0"/>
              <a:buChar char="•"/>
            </a:pPr>
            <a:endParaRPr lang="en-GB" sz="3200" b="1" dirty="0">
              <a:solidFill>
                <a:schemeClr val="bg1"/>
              </a:solidFill>
              <a:latin typeface="Avenir Heavy" panose="02000503020000020003" pitchFamily="2" charset="0"/>
            </a:endParaRPr>
          </a:p>
          <a:p>
            <a:r>
              <a:rPr lang="en-GB" sz="3200" b="1" dirty="0">
                <a:solidFill>
                  <a:schemeClr val="bg1"/>
                </a:solidFill>
                <a:latin typeface="Avenir Heavy" panose="02000503020000020003" pitchFamily="2" charset="0"/>
              </a:rPr>
              <a:t>Liveness: </a:t>
            </a:r>
          </a:p>
          <a:p>
            <a:r>
              <a:rPr lang="en-GB" sz="3200" dirty="0">
                <a:solidFill>
                  <a:schemeClr val="bg1"/>
                </a:solidFill>
                <a:latin typeface="Avenir Light" panose="020B0402020203020204" pitchFamily="34" charset="77"/>
              </a:rPr>
              <a:t>presence of an audience</a:t>
            </a:r>
          </a:p>
          <a:p>
            <a:endParaRPr lang="en-DE" sz="3200" b="1" dirty="0">
              <a:solidFill>
                <a:schemeClr val="bg1"/>
              </a:solidFill>
              <a:latin typeface="Avenir Heavy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52232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189C9D8-2908-964E-A4A6-DC5CCF31D9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31" r="25534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pic>
        <p:nvPicPr>
          <p:cNvPr id="9" name="Picture 8" descr="Chart, scatter chart&#10;&#10;Description automatically generated">
            <a:extLst>
              <a:ext uri="{FF2B5EF4-FFF2-40B4-BE49-F238E27FC236}">
                <a16:creationId xmlns:a16="http://schemas.microsoft.com/office/drawing/2014/main" id="{F5B05A1F-E0D6-684D-9FF2-4349BA387B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9110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9AA9DC8-ADAD-794D-B8E2-C82D87EA50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31" r="25534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pic>
        <p:nvPicPr>
          <p:cNvPr id="7" name="Picture 6" descr="Chart, radar chart&#10;&#10;Description automatically generated">
            <a:extLst>
              <a:ext uri="{FF2B5EF4-FFF2-40B4-BE49-F238E27FC236}">
                <a16:creationId xmlns:a16="http://schemas.microsoft.com/office/drawing/2014/main" id="{7C457D54-4A77-934C-B4A6-3D0AD3725A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0365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4451BC2C-F29E-7E4D-81F1-C33C1A4282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31" r="25534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02613B0-FCA1-8544-9BE8-808BE03296C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7858" t="699" r="42528" b="-699"/>
          <a:stretch/>
        </p:blipFill>
        <p:spPr>
          <a:xfrm>
            <a:off x="-253314" y="1437546"/>
            <a:ext cx="11759513" cy="354222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ECB8B8E-063D-B14B-B305-E8A828F72354}"/>
              </a:ext>
            </a:extLst>
          </p:cNvPr>
          <p:cNvSpPr txBox="1"/>
          <p:nvPr/>
        </p:nvSpPr>
        <p:spPr>
          <a:xfrm>
            <a:off x="373828" y="232363"/>
            <a:ext cx="1021903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6000" b="1" dirty="0">
                <a:solidFill>
                  <a:schemeClr val="bg1"/>
                </a:solidFill>
                <a:latin typeface="Avenir Heavy" panose="02000503020000020003" pitchFamily="2" charset="0"/>
              </a:rPr>
              <a:t>MODEL COMPARISON</a:t>
            </a:r>
          </a:p>
        </p:txBody>
      </p:sp>
    </p:spTree>
    <p:extLst>
      <p:ext uri="{BB962C8B-B14F-4D97-AF65-F5344CB8AC3E}">
        <p14:creationId xmlns:p14="http://schemas.microsoft.com/office/powerpoint/2010/main" val="15399912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214</TotalTime>
  <Words>62</Words>
  <Application>Microsoft Macintosh PowerPoint</Application>
  <PresentationFormat>Widescreen</PresentationFormat>
  <Paragraphs>39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Arial</vt:lpstr>
      <vt:lpstr>Avenir Book</vt:lpstr>
      <vt:lpstr>Avenir Heavy</vt:lpstr>
      <vt:lpstr>Avenir Light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Thomas Spitzer</dc:creator>
  <cp:lastModifiedBy>Thomas Spitzer</cp:lastModifiedBy>
  <cp:revision>11</cp:revision>
  <dcterms:created xsi:type="dcterms:W3CDTF">2021-02-18T17:41:36Z</dcterms:created>
  <dcterms:modified xsi:type="dcterms:W3CDTF">2021-02-18T21:15:47Z</dcterms:modified>
</cp:coreProperties>
</file>